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hamburg.pages.dev/nachhaltige-baustoffe-dachgeschossausbau-hamburg-klima/" TargetMode="External"/><Relationship Id="rId3" Type="http://schemas.openxmlformats.org/officeDocument/2006/relationships/hyperlink" Target="https://dachgeschossausbauhamburg.pages.dev/dateien/minimax-d90a2651f779b607e86e894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Nachhaltige Baustoffe für den Dachgeschossausbau im Hamburger Klima: Dämmstoffe, Holzarten und Innenausbau-Materialien im Feuchte-Check · Erklärende Präsentation</a:t>
            </a:r>
          </a:p>
        </p:txBody>
      </p:sp>
      <p:sp>
        <p:nvSpPr>
          <p:cNvPr id="3" name="Content Placeholder 2"/>
          <p:cNvSpPr>
            <a:spLocks noGrp="1"/>
          </p:cNvSpPr>
          <p:nvPr>
            <p:ph idx="1"/>
          </p:nvPr>
        </p:nvSpPr>
        <p:spPr/>
        <p:txBody>
          <a:bodyPr/>
          <a:lstStyle/>
          <a:p>
            <a:r>
              <a:t>Überblick: Die Materialwahl beim Dachgeschossausbau in Hamburg entscheidet darüber, ob Dämmung, Holz und Oberflächen dauerhaft feuchtigkeits- und temperaturstabil bleiben. Entscheidend ist deshalb nicht nur die ökologische Einordnung eines Baustoffs, sondern auch seine Eignung für die vorhandene Dachkonstruktion und das feuchte Seeklima. Dieser Leitfaden strukturiert die Auswahl: erst Konstruktion und Feuchteschutz klären, dann Dämmstoff und sichtbare Materialien festlegen, anschließend Putz, Farbe und Förderfähigkeit prüfen. Die konkrete Ausführung sollte mit einem qualifizierten Fachbetrieb abgestimmt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Materialwahl: Dämmebene und Feuchteschutz klären</a:t>
            </a:r>
          </a:p>
        </p:txBody>
      </p:sp>
      <p:sp>
        <p:nvSpPr>
          <p:cNvPr id="3" name="Content Placeholder 2"/>
          <p:cNvSpPr>
            <a:spLocks noGrp="1"/>
          </p:cNvSpPr>
          <p:nvPr>
            <p:ph idx="1"/>
          </p:nvPr>
        </p:nvSpPr>
        <p:spPr/>
        <p:txBody>
          <a:bodyPr/>
          <a:lstStyle/>
          <a:p>
            <a:pPr>
              <a:defRPr sz="1800"/>
            </a:pPr>
            <a:r>
              <a:t>Beginnen Sie mit der geplanten Dämmebene: Zwischen-, Auf- oder Untersparrendämmung. Diese Entscheidung beeinflusst, welche Anforderungen an Befestigung, Tropfschutz, Dampfbremse und luftdichte Ebene entstehen. Im Hamburger Klima sind diffusionsoffene Dämmstoffe nicht automatisch für jede Situation geeignet; entscheidend ist das Zusammenspiel mit der vorhandenen Konstruktion. Unabhängig vom gewählten Material sollte die luftdichte Ebene und eine regelgerechte Dampfbremse fachlich geplant werden. Das verhindert, dass Feuchte in die Konstruktion gelangt und Materialien ihre Funktion verlieren. Weitere Hinweise zur passenden Dämmart bietet die 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Materialwahl: Dämmebene und Feuchteschutz klären</a:t>
            </a:r>
          </a:p>
        </p:txBody>
      </p:sp>
      <p:sp>
        <p:nvSpPr>
          <p:cNvPr id="3" name="Content Placeholder 2"/>
          <p:cNvSpPr>
            <a:spLocks noGrp="1"/>
          </p:cNvSpPr>
          <p:nvPr>
            <p:ph idx="1"/>
          </p:nvPr>
        </p:nvSpPr>
        <p:spPr/>
        <p:txBody>
          <a:bodyPr/>
          <a:lstStyle/>
          <a:p>
            <a:pPr>
              <a:defRPr sz="1800"/>
            </a:pPr>
            <a:r>
              <a:t>istungsseite zur Dachdämmung im Überblick.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Dämmstoffe nach Feuchte- und Hitzeschutz vergleichen</a:t>
            </a:r>
          </a:p>
        </p:txBody>
      </p:sp>
      <p:sp>
        <p:nvSpPr>
          <p:cNvPr id="3" name="Content Placeholder 2"/>
          <p:cNvSpPr>
            <a:spLocks noGrp="1"/>
          </p:cNvSpPr>
          <p:nvPr>
            <p:ph idx="1"/>
          </p:nvPr>
        </p:nvSpPr>
        <p:spPr/>
        <p:txBody>
          <a:bodyPr/>
          <a:lstStyle/>
          <a:p>
            <a:pPr>
              <a:defRPr sz="1800"/>
            </a:pPr>
            <a:r>
              <a:t>Zellulose kann Feuchte puffern und ist diffusionsoffen. Sie eignet sich besonders für die Zwischensparrendämmung, setzt jedoch eine fachgerechte Dampfbremse voraus. Holzfaserdämmplatten sind ebenfalls diffusionsoffen, feuchteausgleichend und bieten einen guten sommerlichen Hitzeschutz. Sie werden bevorzugt in der Aufsparrendämmung eingesetzt, weil sie dort trittfest sind und mit einer regelgerechten neuen Eindeckung kombiniert werden können. Mineral- und Steinwolle sind nicht biobasiert, gelten aber als feuchteunempfindlich und recyclingfähig. Hanf, Flachs und Schafwolle sind nachwachsende Alternativen, können bei undichten Konstruktionen jed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Dämmstoffe nach Feuchte- und Hitzeschutz vergleichen</a:t>
            </a:r>
          </a:p>
        </p:txBody>
      </p:sp>
      <p:sp>
        <p:nvSpPr>
          <p:cNvPr id="3" name="Content Placeholder 2"/>
          <p:cNvSpPr>
            <a:spLocks noGrp="1"/>
          </p:cNvSpPr>
          <p:nvPr>
            <p:ph idx="1"/>
          </p:nvPr>
        </p:nvSpPr>
        <p:spPr/>
        <p:txBody>
          <a:bodyPr/>
          <a:lstStyle/>
          <a:p>
            <a:pPr>
              <a:defRPr sz="1800"/>
            </a:pPr>
            <a:r>
              <a:t>och mikrobiell beeinträchtigt werden. Entscheidend bleibt, dass kein Dämmstoff einen fehlerhaften Feuchteschutz ausgleicht.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und Innenausbau mit Feuchterisiko abgleichen</a:t>
            </a:r>
          </a:p>
        </p:txBody>
      </p:sp>
      <p:sp>
        <p:nvSpPr>
          <p:cNvPr id="3" name="Content Placeholder 2"/>
          <p:cNvSpPr>
            <a:spLocks noGrp="1"/>
          </p:cNvSpPr>
          <p:nvPr>
            <p:ph idx="1"/>
          </p:nvPr>
        </p:nvSpPr>
        <p:spPr/>
        <p:txBody>
          <a:bodyPr/>
          <a:lstStyle/>
          <a:p>
            <a:pPr>
              <a:defRPr sz="1800"/>
            </a:pPr>
            <a:r>
              <a:t>Für sichtbare Balken, Schalungen und Wandverkleidungen bieten Lärche und Douglasie gute Beständigkeit und passen häufig zum vorhandenen Dachstuhl. Fichte und Tanne reagieren stärker auf Feuchtewechsel und sind vor allem für trockene Innenräume mit stabiler Lüftung geeignet. Tropenhölzer wie Teak oder Meranti sind dauerhaft, werden bei einer nachhaltigen Auswahl wegen ihrer meist problematischen Ökobilanz jedoch kritisch betrachtet. Heimische Hölzer aus zertifizierter Forstwirtschaft oder recycelte Althölzer bieten eine naheliegende Alternative. Für Putze gilt eine ähnliche Differenzierung: Kalkputz ist diffusionsoffen und alkalisch, Lehm kann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und Innenausbau mit Feuchterisiko abgleichen</a:t>
            </a:r>
          </a:p>
        </p:txBody>
      </p:sp>
      <p:sp>
        <p:nvSpPr>
          <p:cNvPr id="3" name="Content Placeholder 2"/>
          <p:cNvSpPr>
            <a:spLocks noGrp="1"/>
          </p:cNvSpPr>
          <p:nvPr>
            <p:ph idx="1"/>
          </p:nvPr>
        </p:nvSpPr>
        <p:spPr/>
        <p:txBody>
          <a:bodyPr/>
          <a:lstStyle/>
          <a:p>
            <a:pPr>
              <a:defRPr sz="1800"/>
            </a:pPr>
            <a:r>
              <a:t> Feuchte puffern und verbessert den sommerlichen Hitzeschutz an Dachschrägen. Gipsputz ist dichter und für trockene Innenwände geeigneter.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Raumklima und Oberflächen sinnvoll abstimmen</a:t>
            </a:r>
          </a:p>
        </p:txBody>
      </p:sp>
      <p:sp>
        <p:nvSpPr>
          <p:cNvPr id="3" name="Content Placeholder 2"/>
          <p:cNvSpPr>
            <a:spLocks noGrp="1"/>
          </p:cNvSpPr>
          <p:nvPr>
            <p:ph idx="1"/>
          </p:nvPr>
        </p:nvSpPr>
        <p:spPr/>
        <p:txBody>
          <a:bodyPr/>
          <a:lstStyle/>
          <a:p>
            <a:pPr>
              <a:defRPr sz="1800"/>
            </a:pPr>
            <a:r>
              <a:t>Betrachten Sie auch die Nutzung der Räume. In Schlafräumen und an feuchteempfindlichen Dachschrägen kann ein diffusionsoffener Kalk- oder Lehmputz die Materialwahl sinnvoll ergänzen. Silikat- oder Kalkfarben erlauben Feuchteaustausch, während dichtere Dispersionsfarben Feuchte eher zurückhalten können. Lehm ist nicht für direkten Spritzwasserbereich geeignet. Eine kontrollierte Lüftung unterstützt ein stabiles Raumklima und ist besonders wichtig, wenn feuchtesensiblere Materialien oder Holzarten eingesetzt werden. Die Raumtemperatur allein ist dabei kein ausreichender Feuchtenachweis: Entscheidend sind Temperatur und tatsächliche Feuchtegehal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Raumklima und Oberflächen sinnvoll abstimmen</a:t>
            </a:r>
          </a:p>
        </p:txBody>
      </p:sp>
      <p:sp>
        <p:nvSpPr>
          <p:cNvPr id="3" name="Content Placeholder 2"/>
          <p:cNvSpPr>
            <a:spLocks noGrp="1"/>
          </p:cNvSpPr>
          <p:nvPr>
            <p:ph idx="1"/>
          </p:nvPr>
        </p:nvSpPr>
        <p:spPr/>
        <p:txBody>
          <a:bodyPr/>
          <a:lstStyle/>
          <a:p>
            <a:pPr>
              <a:defRPr sz="1800"/>
            </a:pPr>
            <a:r>
              <a:t>te der Raumluft.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Förderfähigkeit und Ausführung abschließend prüfen</a:t>
            </a:r>
          </a:p>
        </p:txBody>
      </p:sp>
      <p:sp>
        <p:nvSpPr>
          <p:cNvPr id="3" name="Content Placeholder 2"/>
          <p:cNvSpPr>
            <a:spLocks noGrp="1"/>
          </p:cNvSpPr>
          <p:nvPr>
            <p:ph idx="1"/>
          </p:nvPr>
        </p:nvSpPr>
        <p:spPr/>
        <p:txBody>
          <a:bodyPr/>
          <a:lstStyle/>
          <a:p>
            <a:pPr>
              <a:defRPr sz="1800"/>
            </a:pPr>
            <a:r>
              <a:t>Die Förderung hängt nach den Angaben der Hauptseite von der energetischen und baulichen Qualität der Maßnahme ab, nicht von einem bestimmten Dämmstoff. Erforderlich sind unter anderem das Erreichen des geforderten U-Werts, eine regelgerechte Dampfbremse, eine luftdichte Ebene und eine qualifizierte Ausführung. Zellulose, Holzfaser oder Holzweichfaserplatten können grundsätzlich dieselbe Förderung wie konventionelle Dämmstoffe beanspruchen, sofern die übrigen Voraussetzungen erfüllt sind. Prüfen Sie die Antragsfristen und lassen Sie materialbezogene Details vor Beginn der Arbeiten dokumentieren. So bleiben Nachhaltigkeit, Feuchteschutz und För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Förderfähigkeit und Ausführung abschließend prüfen</a:t>
            </a:r>
          </a:p>
        </p:txBody>
      </p:sp>
      <p:sp>
        <p:nvSpPr>
          <p:cNvPr id="3" name="Content Placeholder 2"/>
          <p:cNvSpPr>
            <a:spLocks noGrp="1"/>
          </p:cNvSpPr>
          <p:nvPr>
            <p:ph idx="1"/>
          </p:nvPr>
        </p:nvSpPr>
        <p:spPr/>
        <p:txBody>
          <a:bodyPr/>
          <a:lstStyle/>
          <a:p>
            <a:pPr>
              <a:defRPr sz="1800"/>
            </a:pPr>
            <a:r>
              <a:t>derfähigkeit miteinander vereinbar.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Nachhaltige Baustoffe für den Dachgeschossausbau im Hamburger Klima: Dämmstoffe, Holzarten und Innenausbau-Materialien im Feuchte-Check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